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 roundtripDataSignature="AMtx7migcQnbOW8GnU/ZPIpcKz4Yx1jUE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34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customschemas.google.com/relationships/presentationmetadata" Target="metadata"/><Relationship Id="rId4" Type="http://schemas.openxmlformats.org/officeDocument/2006/relationships/slide" Target="slides/slide3.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
        <p:cNvGrpSpPr/>
        <p:nvPr/>
      </p:nvGrpSpPr>
      <p:grpSpPr>
        <a:xfrm>
          <a:off x="0" y="0"/>
          <a:ext cx="0" cy="0"/>
          <a:chOff x="0" y="0"/>
          <a:chExt cx="0" cy="0"/>
        </a:xfrm>
      </p:grpSpPr>
      <p:sp>
        <p:nvSpPr>
          <p:cNvPr id="27" name="Google Shape;2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Calibri"/>
              <a:buNone/>
            </a:pPr>
            <a:endParaRPr/>
          </a:p>
        </p:txBody>
      </p:sp>
      <p:sp>
        <p:nvSpPr>
          <p:cNvPr id="28" name="Google Shape;2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
        <p:cNvGrpSpPr/>
        <p:nvPr/>
      </p:nvGrpSpPr>
      <p:grpSpPr>
        <a:xfrm>
          <a:off x="0" y="0"/>
          <a:ext cx="0" cy="0"/>
          <a:chOff x="0" y="0"/>
          <a:chExt cx="0" cy="0"/>
        </a:xfrm>
      </p:grpSpPr>
      <p:sp>
        <p:nvSpPr>
          <p:cNvPr id="33" name="Google Shape;33;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 name="Google Shape;3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 name="Google Shape;3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5" name="Google Shape;4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Calibri"/>
              <a:buNone/>
            </a:pPr>
            <a:endParaRPr/>
          </a:p>
        </p:txBody>
      </p:sp>
      <p:sp>
        <p:nvSpPr>
          <p:cNvPr id="50" name="Google Shape;5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rgbClr val="888888"/>
              </a:buClr>
              <a:buSzPts val="1400"/>
              <a:buFont typeface="Calibri"/>
              <a:buNone/>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rgbClr val="888888"/>
              </a:buClr>
              <a:buSzPts val="1400"/>
              <a:buFont typeface="Calibri"/>
              <a:buNone/>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rgbClr val="888888"/>
              </a:buClr>
              <a:buSzPts val="1400"/>
              <a:buFont typeface="Calibri"/>
              <a:buNone/>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a:endParaRPr/>
          </a:p>
        </p:txBody>
      </p:sp>
      <p:sp>
        <p:nvSpPr>
          <p:cNvPr id="24" name="Google Shape;24;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rgbClr val="888888"/>
              </a:buClr>
              <a:buSzPts val="1400"/>
              <a:buFont typeface="Calibri"/>
              <a:buNone/>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a:endParaRPr/>
          </a:p>
        </p:txBody>
      </p:sp>
      <p:sp>
        <p:nvSpPr>
          <p:cNvPr id="25" name="Google Shape;25;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84A27"/>
        </a:solid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Clr>
                <a:srgbClr val="888888"/>
              </a:buClr>
              <a:buSzPts val="1400"/>
              <a:buFont typeface="Calibri"/>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rgbClr val="888888"/>
              </a:buClr>
              <a:buSzPts val="1400"/>
              <a:buFont typeface="Calibri"/>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rtl="0">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rtl="0">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rtl="0">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rtl="0">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rtl="0">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rtl="0">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rtl="0">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rtl="0">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transition spd="slow">
    <p:push/>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9"/>
        <p:cNvGrpSpPr/>
        <p:nvPr/>
      </p:nvGrpSpPr>
      <p:grpSpPr>
        <a:xfrm>
          <a:off x="0" y="0"/>
          <a:ext cx="0" cy="0"/>
          <a:chOff x="0" y="0"/>
          <a:chExt cx="0" cy="0"/>
        </a:xfrm>
      </p:grpSpPr>
      <p:sp>
        <p:nvSpPr>
          <p:cNvPr id="30" name="Google Shape;30;p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13294A"/>
              </a:buClr>
              <a:buSzPts val="8000"/>
              <a:buFont typeface="Times New Roman"/>
              <a:buNone/>
            </a:pPr>
            <a:r>
              <a:rPr lang="en-US" sz="8000" b="1">
                <a:solidFill>
                  <a:srgbClr val="13294A"/>
                </a:solidFill>
                <a:latin typeface="Times New Roman"/>
                <a:ea typeface="Times New Roman"/>
                <a:cs typeface="Times New Roman"/>
                <a:sym typeface="Times New Roman"/>
              </a:rPr>
              <a:t>UIUC</a:t>
            </a:r>
            <a:br>
              <a:rPr lang="en-US" sz="8000" b="1">
                <a:solidFill>
                  <a:srgbClr val="13294A"/>
                </a:solidFill>
                <a:latin typeface="Times New Roman"/>
                <a:ea typeface="Times New Roman"/>
                <a:cs typeface="Times New Roman"/>
                <a:sym typeface="Times New Roman"/>
              </a:rPr>
            </a:br>
            <a:r>
              <a:rPr lang="en-US" sz="8000" b="1">
                <a:solidFill>
                  <a:srgbClr val="13294A"/>
                </a:solidFill>
                <a:latin typeface="Times New Roman"/>
                <a:ea typeface="Times New Roman"/>
                <a:cs typeface="Times New Roman"/>
                <a:sym typeface="Times New Roman"/>
              </a:rPr>
              <a:t>Sociology Major</a:t>
            </a:r>
            <a:endParaRPr/>
          </a:p>
        </p:txBody>
      </p:sp>
      <p:sp>
        <p:nvSpPr>
          <p:cNvPr id="31" name="Google Shape;31;p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rgbClr val="13294A"/>
              </a:buClr>
              <a:buSzPts val="5400"/>
              <a:buNone/>
            </a:pPr>
            <a:r>
              <a:rPr lang="en-US" sz="5400" b="1">
                <a:solidFill>
                  <a:srgbClr val="13294A"/>
                </a:solidFill>
                <a:latin typeface="Times New Roman"/>
                <a:ea typeface="Times New Roman"/>
                <a:cs typeface="Times New Roman"/>
                <a:sym typeface="Times New Roman"/>
              </a:rPr>
              <a:t>Supporting Coursework Requirement</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5"/>
        <p:cNvGrpSpPr/>
        <p:nvPr/>
      </p:nvGrpSpPr>
      <p:grpSpPr>
        <a:xfrm>
          <a:off x="0" y="0"/>
          <a:ext cx="0" cy="0"/>
          <a:chOff x="0" y="0"/>
          <a:chExt cx="0" cy="0"/>
        </a:xfrm>
      </p:grpSpPr>
      <p:sp>
        <p:nvSpPr>
          <p:cNvPr id="36" name="Google Shape;36;p2"/>
          <p:cNvSpPr txBox="1">
            <a:spLocks noGrp="1"/>
          </p:cNvSpPr>
          <p:nvPr>
            <p:ph type="ctrTitle"/>
          </p:nvPr>
        </p:nvSpPr>
        <p:spPr>
          <a:xfrm>
            <a:off x="1524000" y="1122363"/>
            <a:ext cx="9144000" cy="4268344"/>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6000"/>
              <a:buFont typeface="Calibri"/>
              <a:buNone/>
            </a:pPr>
            <a:r>
              <a:rPr lang="en-US" sz="3600">
                <a:solidFill>
                  <a:srgbClr val="13294B"/>
                </a:solidFill>
                <a:latin typeface="Times New Roman"/>
                <a:ea typeface="Times New Roman"/>
                <a:cs typeface="Times New Roman"/>
                <a:sym typeface="Times New Roman"/>
              </a:rPr>
              <a:t>Every Sociology major must complete 12 hours of supporting coursework. Supporting coursework consists of a set of courses which are logically grouped, and which reflect, or support a student's interests outside of the Sociology Department. Students should begin planning and completing their supporting coursework no later than their sophomore year.</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3"/>
          <p:cNvSpPr txBox="1">
            <a:spLocks noGrp="1"/>
          </p:cNvSpPr>
          <p:nvPr>
            <p:ph type="ctrTitle"/>
          </p:nvPr>
        </p:nvSpPr>
        <p:spPr>
          <a:xfrm>
            <a:off x="1383323" y="351693"/>
            <a:ext cx="9144000" cy="794898"/>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6000"/>
              <a:buFont typeface="Calibri"/>
              <a:buNone/>
            </a:pPr>
            <a:r>
              <a:rPr lang="en-US" sz="3200" b="1" i="1">
                <a:solidFill>
                  <a:srgbClr val="13294B"/>
                </a:solidFill>
                <a:latin typeface="Times New Roman"/>
                <a:ea typeface="Times New Roman"/>
                <a:cs typeface="Times New Roman"/>
                <a:sym typeface="Times New Roman"/>
              </a:rPr>
              <a:t>Ok, but what exactly IS Supporting Coursework?</a:t>
            </a:r>
            <a:endParaRPr/>
          </a:p>
        </p:txBody>
      </p:sp>
      <p:sp>
        <p:nvSpPr>
          <p:cNvPr id="42" name="Google Shape;42;p3"/>
          <p:cNvSpPr txBox="1">
            <a:spLocks noGrp="1"/>
          </p:cNvSpPr>
          <p:nvPr>
            <p:ph type="subTitle" idx="1"/>
          </p:nvPr>
        </p:nvSpPr>
        <p:spPr>
          <a:xfrm>
            <a:off x="1237957" y="1590357"/>
            <a:ext cx="9931791" cy="4915949"/>
          </a:xfrm>
          <a:prstGeom prst="rect">
            <a:avLst/>
          </a:prstGeom>
          <a:noFill/>
          <a:ln>
            <a:noFill/>
          </a:ln>
        </p:spPr>
        <p:txBody>
          <a:bodyPr spcFirstLastPara="1" wrap="square" lIns="91425" tIns="45700" rIns="91425" bIns="45700" anchor="t" anchorCtr="0">
            <a:normAutofit lnSpcReduction="20000"/>
          </a:bodyPr>
          <a:lstStyle/>
          <a:p>
            <a:pPr marL="457200" lvl="0" indent="-406400" algn="l" rtl="0">
              <a:lnSpc>
                <a:spcPct val="90000"/>
              </a:lnSpc>
              <a:spcBef>
                <a:spcPts val="1000"/>
              </a:spcBef>
              <a:spcAft>
                <a:spcPts val="0"/>
              </a:spcAft>
              <a:buSzPts val="2400"/>
              <a:buNone/>
            </a:pPr>
            <a:r>
              <a:rPr lang="en-US" sz="3200">
                <a:solidFill>
                  <a:srgbClr val="13294B"/>
                </a:solidFill>
                <a:latin typeface="Times New Roman"/>
                <a:ea typeface="Times New Roman"/>
                <a:cs typeface="Times New Roman"/>
                <a:sym typeface="Times New Roman"/>
              </a:rPr>
              <a:t>Supporting Coursework (SCW) is a great way to study something in addition to Sociology, to complement your major.  We believe it is important to study a variety of subjects while you are in college and, in particular, study something outside your major in </a:t>
            </a:r>
            <a:r>
              <a:rPr lang="en-US" sz="3200" i="1">
                <a:solidFill>
                  <a:srgbClr val="13294B"/>
                </a:solidFill>
                <a:latin typeface="Times New Roman"/>
                <a:ea typeface="Times New Roman"/>
                <a:cs typeface="Times New Roman"/>
                <a:sym typeface="Times New Roman"/>
              </a:rPr>
              <a:t>some depth</a:t>
            </a:r>
            <a:r>
              <a:rPr lang="en-US" sz="3200">
                <a:solidFill>
                  <a:srgbClr val="13294B"/>
                </a:solidFill>
                <a:latin typeface="Times New Roman"/>
                <a:ea typeface="Times New Roman"/>
                <a:cs typeface="Times New Roman"/>
                <a:sym typeface="Times New Roman"/>
              </a:rPr>
              <a:t> (at least 12 hrs).</a:t>
            </a:r>
            <a:endParaRPr/>
          </a:p>
          <a:p>
            <a:pPr marL="457200" lvl="0" indent="-406400" algn="l" rtl="0">
              <a:lnSpc>
                <a:spcPct val="90000"/>
              </a:lnSpc>
              <a:spcBef>
                <a:spcPts val="1000"/>
              </a:spcBef>
              <a:spcAft>
                <a:spcPts val="0"/>
              </a:spcAft>
              <a:buSzPts val="2400"/>
              <a:buNone/>
            </a:pPr>
            <a:r>
              <a:rPr lang="en-US" sz="3200">
                <a:solidFill>
                  <a:srgbClr val="13294B"/>
                </a:solidFill>
                <a:latin typeface="Times New Roman"/>
                <a:ea typeface="Times New Roman"/>
                <a:cs typeface="Times New Roman"/>
                <a:sym typeface="Times New Roman"/>
              </a:rPr>
              <a:t>In other words, we WANT you to study more than just Sociology and the Supporting Coursework requirement makes it quite possible for students to double major, double major and a minor, take a minor, or maybe multiple minors along with their Sociology major.</a:t>
            </a:r>
            <a:endParaRPr/>
          </a:p>
          <a:p>
            <a:pPr marL="457200" lvl="0" indent="-406400" algn="ctr" rtl="0">
              <a:lnSpc>
                <a:spcPct val="90000"/>
              </a:lnSpc>
              <a:spcBef>
                <a:spcPts val="1000"/>
              </a:spcBef>
              <a:spcAft>
                <a:spcPts val="0"/>
              </a:spcAft>
              <a:buClr>
                <a:schemeClr val="dk1"/>
              </a:buClr>
              <a:buSzPts val="2400"/>
              <a:buNone/>
            </a:pPr>
            <a:endParaRPr>
              <a:solidFill>
                <a:srgbClr val="13294B"/>
              </a:solidFill>
              <a:latin typeface="Times New Roman"/>
              <a:ea typeface="Times New Roman"/>
              <a:cs typeface="Times New Roman"/>
              <a:sym typeface="Times New Roman"/>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4"/>
          <p:cNvSpPr txBox="1">
            <a:spLocks noGrp="1"/>
          </p:cNvSpPr>
          <p:nvPr>
            <p:ph type="title"/>
          </p:nvPr>
        </p:nvSpPr>
        <p:spPr>
          <a:xfrm>
            <a:off x="534572" y="407963"/>
            <a:ext cx="10916530" cy="5992836"/>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dk1"/>
              </a:buClr>
              <a:buSzPct val="55555"/>
              <a:buNone/>
            </a:pPr>
            <a:r>
              <a:rPr lang="en-US">
                <a:solidFill>
                  <a:srgbClr val="13294B"/>
                </a:solidFill>
                <a:latin typeface="Times New Roman"/>
                <a:ea typeface="Times New Roman"/>
                <a:cs typeface="Times New Roman"/>
                <a:sym typeface="Times New Roman"/>
              </a:rPr>
              <a:t>Let’s Consider the Options:</a:t>
            </a:r>
            <a:br>
              <a:rPr lang="en-US">
                <a:solidFill>
                  <a:srgbClr val="13294B"/>
                </a:solidFill>
                <a:latin typeface="Times New Roman"/>
                <a:ea typeface="Times New Roman"/>
                <a:cs typeface="Times New Roman"/>
                <a:sym typeface="Times New Roman"/>
              </a:rPr>
            </a:br>
            <a:r>
              <a:rPr lang="en-US" b="1" u="sng">
                <a:solidFill>
                  <a:srgbClr val="13294B"/>
                </a:solidFill>
                <a:latin typeface="Times New Roman"/>
                <a:ea typeface="Times New Roman"/>
                <a:cs typeface="Times New Roman"/>
                <a:sym typeface="Times New Roman"/>
              </a:rPr>
              <a:t>There are generally five ways to plan a cohesive set of supporting courses:</a:t>
            </a:r>
            <a:br>
              <a:rPr lang="en-US" b="1" u="sng">
                <a:solidFill>
                  <a:srgbClr val="13294B"/>
                </a:solidFill>
                <a:latin typeface="Times New Roman"/>
                <a:ea typeface="Times New Roman"/>
                <a:cs typeface="Times New Roman"/>
                <a:sym typeface="Times New Roman"/>
              </a:rPr>
            </a:br>
            <a:r>
              <a:rPr lang="en-US" sz="3600">
                <a:solidFill>
                  <a:srgbClr val="13294B"/>
                </a:solidFill>
                <a:latin typeface="Times New Roman"/>
                <a:ea typeface="Times New Roman"/>
                <a:cs typeface="Times New Roman"/>
                <a:sym typeface="Times New Roman"/>
              </a:rPr>
              <a:t>1. Second Major – (many SOC majors have a second major)</a:t>
            </a:r>
            <a:br>
              <a:rPr lang="en-US" sz="3600">
                <a:solidFill>
                  <a:srgbClr val="13294B"/>
                </a:solidFill>
                <a:latin typeface="Times New Roman"/>
                <a:ea typeface="Times New Roman"/>
                <a:cs typeface="Times New Roman"/>
                <a:sym typeface="Times New Roman"/>
              </a:rPr>
            </a:br>
            <a:r>
              <a:rPr lang="en-US" sz="3600">
                <a:solidFill>
                  <a:srgbClr val="13294B"/>
                </a:solidFill>
                <a:latin typeface="Times New Roman"/>
                <a:ea typeface="Times New Roman"/>
                <a:cs typeface="Times New Roman"/>
                <a:sym typeface="Times New Roman"/>
              </a:rPr>
              <a:t>2. Minor (except NOT the Criminology, Law and Society Minor)</a:t>
            </a:r>
            <a:br>
              <a:rPr lang="en-US" sz="3600">
                <a:solidFill>
                  <a:srgbClr val="13294B"/>
                </a:solidFill>
                <a:latin typeface="Times New Roman"/>
                <a:ea typeface="Times New Roman"/>
                <a:cs typeface="Times New Roman"/>
                <a:sym typeface="Times New Roman"/>
              </a:rPr>
            </a:br>
            <a:r>
              <a:rPr lang="en-US" sz="3600">
                <a:solidFill>
                  <a:srgbClr val="13294B"/>
                </a:solidFill>
                <a:latin typeface="Times New Roman"/>
                <a:ea typeface="Times New Roman"/>
                <a:cs typeface="Times New Roman"/>
                <a:sym typeface="Times New Roman"/>
              </a:rPr>
              <a:t>3. 12 hrs of course work in another department (i.e. PS, CHLH, HDFS, PSYC, CMN)</a:t>
            </a:r>
            <a:br>
              <a:rPr lang="en-US" sz="3600">
                <a:solidFill>
                  <a:srgbClr val="13294B"/>
                </a:solidFill>
                <a:latin typeface="Times New Roman"/>
                <a:ea typeface="Times New Roman"/>
                <a:cs typeface="Times New Roman"/>
                <a:sym typeface="Times New Roman"/>
              </a:rPr>
            </a:br>
            <a:r>
              <a:rPr lang="en-US" sz="3600">
                <a:solidFill>
                  <a:srgbClr val="13294B"/>
                </a:solidFill>
                <a:latin typeface="Times New Roman"/>
                <a:ea typeface="Times New Roman"/>
                <a:cs typeface="Times New Roman"/>
                <a:sym typeface="Times New Roman"/>
              </a:rPr>
              <a:t>4. 12 hrs of thematic coursework (i.e. courses in different departments, but studying the same theme/topic/issue.)</a:t>
            </a:r>
            <a:br>
              <a:rPr lang="en-US" sz="3600">
                <a:solidFill>
                  <a:srgbClr val="13294B"/>
                </a:solidFill>
                <a:latin typeface="Times New Roman"/>
                <a:ea typeface="Times New Roman"/>
                <a:cs typeface="Times New Roman"/>
                <a:sym typeface="Times New Roman"/>
              </a:rPr>
            </a:br>
            <a:r>
              <a:rPr lang="en-US" sz="3600">
                <a:solidFill>
                  <a:srgbClr val="13294B"/>
                </a:solidFill>
                <a:latin typeface="Times New Roman"/>
                <a:ea typeface="Times New Roman"/>
                <a:cs typeface="Times New Roman"/>
                <a:sym typeface="Times New Roman"/>
              </a:rPr>
              <a:t>5. A Dual Degree (i.e. Sociology from the College of LAS and Advertising from the College of Media)</a:t>
            </a:r>
            <a:br>
              <a:rPr lang="en-US" sz="3600" b="1" u="sng">
                <a:solidFill>
                  <a:srgbClr val="13294B"/>
                </a:solidFill>
                <a:latin typeface="Times New Roman"/>
                <a:ea typeface="Times New Roman"/>
                <a:cs typeface="Times New Roman"/>
                <a:sym typeface="Times New Roman"/>
              </a:rPr>
            </a:br>
            <a:endParaRPr sz="3600">
              <a:solidFill>
                <a:srgbClr val="13294B"/>
              </a:solidFill>
              <a:latin typeface="Times New Roman"/>
              <a:ea typeface="Times New Roman"/>
              <a:cs typeface="Times New Roman"/>
              <a:sym typeface="Times New Roman"/>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Google Shape;52;p5"/>
          <p:cNvSpPr txBox="1"/>
          <p:nvPr/>
        </p:nvSpPr>
        <p:spPr>
          <a:xfrm>
            <a:off x="677549" y="514223"/>
            <a:ext cx="11336400" cy="55104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400" b="0" i="0" u="none" strike="noStrike" cap="none">
                <a:solidFill>
                  <a:srgbClr val="13294B"/>
                </a:solidFill>
                <a:latin typeface="Times New Roman"/>
                <a:ea typeface="Times New Roman"/>
                <a:cs typeface="Times New Roman"/>
                <a:sym typeface="Times New Roman"/>
              </a:rPr>
              <a:t>You </a:t>
            </a:r>
            <a:r>
              <a:rPr lang="en-US" sz="4400" b="0" i="1" u="none" strike="noStrike" cap="none">
                <a:solidFill>
                  <a:srgbClr val="13294B"/>
                </a:solidFill>
                <a:latin typeface="Times New Roman"/>
                <a:ea typeface="Times New Roman"/>
                <a:cs typeface="Times New Roman"/>
                <a:sym typeface="Times New Roman"/>
              </a:rPr>
              <a:t>must </a:t>
            </a:r>
            <a:r>
              <a:rPr lang="en-US" sz="4400" b="0" i="0" u="none" strike="noStrike" cap="none">
                <a:solidFill>
                  <a:srgbClr val="13294B"/>
                </a:solidFill>
                <a:latin typeface="Times New Roman"/>
                <a:ea typeface="Times New Roman"/>
                <a:cs typeface="Times New Roman"/>
                <a:sym typeface="Times New Roman"/>
              </a:rPr>
              <a:t>see a Sociology advisor early in your junior year for formal approval of your supporting coursework on your Major Plan of Study form.  If you are declaring Sociology as a major later than first semester junior year, supporting coursework should be approved during your first meeting with the undergraduate academic advisor.</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179</Words>
  <Application>Microsoft Office PowerPoint</Application>
  <PresentationFormat>Widescreen</PresentationFormat>
  <Paragraphs>8</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Times New Roman</vt:lpstr>
      <vt:lpstr>Office Theme</vt:lpstr>
      <vt:lpstr>UIUC Sociology Major</vt:lpstr>
      <vt:lpstr>Every Sociology major must complete 12 hours of supporting coursework. Supporting coursework consists of a set of courses which are logically grouped, and which reflect, or support a student's interests outside of the Sociology Department. Students should begin planning and completing their supporting coursework no later than their sophomore year.</vt:lpstr>
      <vt:lpstr>Ok, but what exactly IS Supporting Coursework?</vt:lpstr>
      <vt:lpstr>Let’s Consider the Options: There are generally five ways to plan a cohesive set of supporting courses: 1. Second Major – (many SOC majors have a second major) 2. Minor (except NOT the Criminology, Law and Society Minor) 3. 12 hrs of course work in another department (i.e. PS, CHLH, HDFS, PSYC, CMN) 4. 12 hrs of thematic coursework (i.e. courses in different departments, but studying the same theme/topic/issue.) 5. A Dual Degree (i.e. Sociology from the College of LAS and Advertising from the College of Media)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UIUC Sociology Major</dc:title>
  <dc:creator>McNulty, Dawn</dc:creator>
  <cp:lastModifiedBy>McNulty, Dawn</cp:lastModifiedBy>
  <cp:revision>1</cp:revision>
  <dcterms:created xsi:type="dcterms:W3CDTF">2021-03-19T22:25:29Z</dcterms:created>
  <dcterms:modified xsi:type="dcterms:W3CDTF">2021-03-19T23:44:25Z</dcterms:modified>
</cp:coreProperties>
</file>