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4" roundtripDataSignature="AMtx7miorUC1BW4DZBfyMcCrfdhcpd8wA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34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4" name="Google Shape;94;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5" name="Google Shape;105;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1" name="Google Shape;111;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7" name="Google Shape;117;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3" name="Google Shape;123;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9" name="Google Shape;129;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1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0"/>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1"/>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1"/>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7"/>
        <p:cNvGrpSpPr/>
        <p:nvPr/>
      </p:nvGrpSpPr>
      <p:grpSpPr>
        <a:xfrm>
          <a:off x="0" y="0"/>
          <a:ext cx="0" cy="0"/>
          <a:chOff x="0" y="0"/>
          <a:chExt cx="0" cy="0"/>
        </a:xfrm>
      </p:grpSpPr>
      <p:sp>
        <p:nvSpPr>
          <p:cNvPr id="18" name="Google Shape;18;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2"/>
        <p:cNvGrpSpPr/>
        <p:nvPr/>
      </p:nvGrpSpPr>
      <p:grpSpPr>
        <a:xfrm>
          <a:off x="0" y="0"/>
          <a:ext cx="0" cy="0"/>
          <a:chOff x="0" y="0"/>
          <a:chExt cx="0" cy="0"/>
        </a:xfrm>
      </p:grpSpPr>
      <p:sp>
        <p:nvSpPr>
          <p:cNvPr id="23" name="Google Shape;23;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1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1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1" name="Google Shape;31;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4"/>
        <p:cNvGrpSpPr/>
        <p:nvPr/>
      </p:nvGrpSpPr>
      <p:grpSpPr>
        <a:xfrm>
          <a:off x="0" y="0"/>
          <a:ext cx="0" cy="0"/>
          <a:chOff x="0" y="0"/>
          <a:chExt cx="0" cy="0"/>
        </a:xfrm>
      </p:grpSpPr>
      <p:sp>
        <p:nvSpPr>
          <p:cNvPr id="35" name="Google Shape;35;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1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1"/>
        <p:cNvGrpSpPr/>
        <p:nvPr/>
      </p:nvGrpSpPr>
      <p:grpSpPr>
        <a:xfrm>
          <a:off x="0" y="0"/>
          <a:ext cx="0" cy="0"/>
          <a:chOff x="0" y="0"/>
          <a:chExt cx="0" cy="0"/>
        </a:xfrm>
      </p:grpSpPr>
      <p:sp>
        <p:nvSpPr>
          <p:cNvPr id="42" name="Google Shape;42;p1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1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4" name="Google Shape;44;p1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6" name="Google Shape;46;p1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8"/>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8"/>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9"/>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19"/>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84A27"/>
        </a:solidFill>
        <a:effectLst/>
      </p:bgPr>
    </p:bg>
    <p:spTree>
      <p:nvGrpSpPr>
        <p:cNvPr id="1" name="Shape 5"/>
        <p:cNvGrpSpPr/>
        <p:nvPr/>
      </p:nvGrpSpPr>
      <p:grpSpPr>
        <a:xfrm>
          <a:off x="0" y="0"/>
          <a:ext cx="0" cy="0"/>
          <a:chOff x="0" y="0"/>
          <a:chExt cx="0" cy="0"/>
        </a:xfrm>
      </p:grpSpPr>
      <p:sp>
        <p:nvSpPr>
          <p:cNvPr id="6" name="Google Shape;6;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push/>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courses.illinois.edu/schedule/terms/SOC/450" TargetMode="External"/><Relationship Id="rId7" Type="http://schemas.openxmlformats.org/officeDocument/2006/relationships/hyperlink" Target="http://catalog.illinois.edu/search/?P=SOC%20380"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catalog.illinois.edu/search/?P=SOC%20163" TargetMode="External"/><Relationship Id="rId5" Type="http://schemas.openxmlformats.org/officeDocument/2006/relationships/hyperlink" Target="http://catalog.illinois.edu/search/?P=SOC%20101" TargetMode="External"/><Relationship Id="rId4" Type="http://schemas.openxmlformats.org/officeDocument/2006/relationships/hyperlink" Target="http://catalog.illinois.edu/search/?P=SOC%20100"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courses.illinois.edu/schedule/terms/SOC/495"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courses.illinois.edu/schedule/terms/SOC/400"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catalog.illinois.edu/search/?P=SOC%20163" TargetMode="External"/><Relationship Id="rId5" Type="http://schemas.openxmlformats.org/officeDocument/2006/relationships/hyperlink" Target="http://catalog.illinois.edu/search/?P=SOC%20101" TargetMode="External"/><Relationship Id="rId4" Type="http://schemas.openxmlformats.org/officeDocument/2006/relationships/hyperlink" Target="http://catalog.illinois.edu/search/?P=SOC%20100"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sociology.illinois.edu/academics/undergraduate-program/major-sociology/honors"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13294A"/>
              </a:buClr>
              <a:buSzPts val="8000"/>
              <a:buFont typeface="Times New Roman"/>
              <a:buNone/>
            </a:pPr>
            <a:r>
              <a:rPr lang="en-US" sz="8000" b="1">
                <a:solidFill>
                  <a:srgbClr val="13294A"/>
                </a:solidFill>
                <a:latin typeface="Times New Roman"/>
                <a:ea typeface="Times New Roman"/>
                <a:cs typeface="Times New Roman"/>
                <a:sym typeface="Times New Roman"/>
              </a:rPr>
              <a:t>UIUC</a:t>
            </a:r>
            <a:br>
              <a:rPr lang="en-US" sz="8000" b="1">
                <a:solidFill>
                  <a:srgbClr val="13294A"/>
                </a:solidFill>
                <a:latin typeface="Times New Roman"/>
                <a:ea typeface="Times New Roman"/>
                <a:cs typeface="Times New Roman"/>
                <a:sym typeface="Times New Roman"/>
              </a:rPr>
            </a:br>
            <a:r>
              <a:rPr lang="en-US" sz="8000" b="1">
                <a:solidFill>
                  <a:srgbClr val="13294A"/>
                </a:solidFill>
                <a:latin typeface="Times New Roman"/>
                <a:ea typeface="Times New Roman"/>
                <a:cs typeface="Times New Roman"/>
                <a:sym typeface="Times New Roman"/>
              </a:rPr>
              <a:t>Sociology Major</a:t>
            </a:r>
            <a:endParaRPr/>
          </a:p>
        </p:txBody>
      </p:sp>
      <p:sp>
        <p:nvSpPr>
          <p:cNvPr id="85" name="Google Shape;85;p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rgbClr val="13294A"/>
              </a:buClr>
              <a:buSzPts val="5400"/>
              <a:buNone/>
            </a:pPr>
            <a:r>
              <a:rPr lang="en-US" sz="5400" b="1">
                <a:solidFill>
                  <a:srgbClr val="13294A"/>
                </a:solidFill>
                <a:latin typeface="Times New Roman"/>
                <a:ea typeface="Times New Roman"/>
                <a:cs typeface="Times New Roman"/>
                <a:sym typeface="Times New Roman"/>
              </a:rPr>
              <a:t>Capstone Requirement</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txBox="1">
            <a:spLocks noGrp="1"/>
          </p:cNvSpPr>
          <p:nvPr>
            <p:ph type="title"/>
          </p:nvPr>
        </p:nvSpPr>
        <p:spPr>
          <a:xfrm>
            <a:off x="838200" y="365125"/>
            <a:ext cx="10515600" cy="1662458"/>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13294A"/>
              </a:buClr>
              <a:buSzPct val="100000"/>
              <a:buFont typeface="Times New Roman"/>
              <a:buNone/>
            </a:pPr>
            <a:r>
              <a:rPr lang="en-US" b="1">
                <a:solidFill>
                  <a:srgbClr val="13294A"/>
                </a:solidFill>
                <a:latin typeface="Times New Roman"/>
                <a:ea typeface="Times New Roman"/>
                <a:cs typeface="Times New Roman"/>
                <a:sym typeface="Times New Roman"/>
              </a:rPr>
              <a:t>There are 3 options for meeting the final of the 5 Core requirements for the Sociology Major:</a:t>
            </a:r>
            <a:endParaRPr/>
          </a:p>
        </p:txBody>
      </p:sp>
      <p:sp>
        <p:nvSpPr>
          <p:cNvPr id="91" name="Google Shape;91;p2"/>
          <p:cNvSpPr txBox="1"/>
          <p:nvPr/>
        </p:nvSpPr>
        <p:spPr>
          <a:xfrm>
            <a:off x="1073426" y="2186609"/>
            <a:ext cx="9700591" cy="397031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i="0" u="none" strike="noStrike" cap="none">
                <a:solidFill>
                  <a:srgbClr val="13294A"/>
                </a:solidFill>
                <a:latin typeface="Times New Roman"/>
                <a:ea typeface="Times New Roman"/>
                <a:cs typeface="Times New Roman"/>
                <a:sym typeface="Times New Roman"/>
              </a:rPr>
              <a:t>SOC 400: Internships</a:t>
            </a:r>
            <a:endParaRPr/>
          </a:p>
          <a:p>
            <a:pPr marL="0" marR="0" lvl="0" indent="0" algn="l" rtl="0">
              <a:spcBef>
                <a:spcPts val="0"/>
              </a:spcBef>
              <a:spcAft>
                <a:spcPts val="0"/>
              </a:spcAft>
              <a:buNone/>
            </a:pPr>
            <a:endParaRPr sz="3600" b="1">
              <a:solidFill>
                <a:srgbClr val="13294A"/>
              </a:solidFill>
              <a:latin typeface="Times New Roman"/>
              <a:ea typeface="Times New Roman"/>
              <a:cs typeface="Times New Roman"/>
              <a:sym typeface="Times New Roman"/>
            </a:endParaRPr>
          </a:p>
          <a:p>
            <a:pPr marL="0" marR="0" lvl="0" indent="0" algn="l" rtl="0">
              <a:spcBef>
                <a:spcPts val="0"/>
              </a:spcBef>
              <a:spcAft>
                <a:spcPts val="0"/>
              </a:spcAft>
              <a:buNone/>
            </a:pPr>
            <a:endParaRPr sz="3600" b="1">
              <a:solidFill>
                <a:srgbClr val="13294A"/>
              </a:solidFill>
              <a:latin typeface="Times New Roman"/>
              <a:ea typeface="Times New Roman"/>
              <a:cs typeface="Times New Roman"/>
              <a:sym typeface="Times New Roman"/>
            </a:endParaRPr>
          </a:p>
          <a:p>
            <a:pPr marL="0" marR="0" lvl="0" indent="0" algn="l" rtl="0">
              <a:spcBef>
                <a:spcPts val="0"/>
              </a:spcBef>
              <a:spcAft>
                <a:spcPts val="0"/>
              </a:spcAft>
              <a:buNone/>
            </a:pPr>
            <a:r>
              <a:rPr lang="en-US" sz="3600" b="1">
                <a:solidFill>
                  <a:srgbClr val="13294A"/>
                </a:solidFill>
                <a:latin typeface="Times New Roman"/>
                <a:ea typeface="Times New Roman"/>
                <a:cs typeface="Times New Roman"/>
                <a:sym typeface="Times New Roman"/>
              </a:rPr>
              <a:t>SOC 450: Senior Capstone Seminar</a:t>
            </a:r>
            <a:endParaRPr/>
          </a:p>
          <a:p>
            <a:pPr marL="0" marR="0" lvl="0" indent="0" algn="l" rtl="0">
              <a:spcBef>
                <a:spcPts val="0"/>
              </a:spcBef>
              <a:spcAft>
                <a:spcPts val="0"/>
              </a:spcAft>
              <a:buNone/>
            </a:pPr>
            <a:endParaRPr sz="3600" b="1">
              <a:solidFill>
                <a:srgbClr val="13294A"/>
              </a:solidFill>
              <a:latin typeface="Times New Roman"/>
              <a:ea typeface="Times New Roman"/>
              <a:cs typeface="Times New Roman"/>
              <a:sym typeface="Times New Roman"/>
            </a:endParaRPr>
          </a:p>
          <a:p>
            <a:pPr marL="0" marR="0" lvl="0" indent="0" algn="l" rtl="0">
              <a:spcBef>
                <a:spcPts val="0"/>
              </a:spcBef>
              <a:spcAft>
                <a:spcPts val="0"/>
              </a:spcAft>
              <a:buNone/>
            </a:pPr>
            <a:endParaRPr sz="3600" b="1">
              <a:solidFill>
                <a:srgbClr val="13294A"/>
              </a:solidFill>
              <a:latin typeface="Times New Roman"/>
              <a:ea typeface="Times New Roman"/>
              <a:cs typeface="Times New Roman"/>
              <a:sym typeface="Times New Roman"/>
            </a:endParaRPr>
          </a:p>
          <a:p>
            <a:pPr marL="0" marR="0" lvl="0" indent="0" algn="l" rtl="0">
              <a:spcBef>
                <a:spcPts val="0"/>
              </a:spcBef>
              <a:spcAft>
                <a:spcPts val="0"/>
              </a:spcAft>
              <a:buNone/>
            </a:pPr>
            <a:r>
              <a:rPr lang="en-US" sz="3600" b="1">
                <a:solidFill>
                  <a:srgbClr val="13294A"/>
                </a:solidFill>
                <a:latin typeface="Times New Roman"/>
                <a:ea typeface="Times New Roman"/>
                <a:cs typeface="Times New Roman"/>
                <a:sym typeface="Times New Roman"/>
              </a:rPr>
              <a:t>SOC 495: Senior Honors Seminar</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3"/>
          <p:cNvSpPr txBox="1"/>
          <p:nvPr/>
        </p:nvSpPr>
        <p:spPr>
          <a:xfrm>
            <a:off x="1152950" y="1351051"/>
            <a:ext cx="10200900" cy="4155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u="sng">
                <a:solidFill>
                  <a:srgbClr val="13294A"/>
                </a:solidFill>
                <a:latin typeface="Times New Roman"/>
                <a:ea typeface="Times New Roman"/>
                <a:cs typeface="Times New Roman"/>
                <a:sym typeface="Times New Roman"/>
                <a:hlinkClick r:id="rId3">
                  <a:extLst>
                    <a:ext uri="{A12FA001-AC4F-418D-AE19-62706E023703}">
                      <ahyp:hlinkClr xmlns:ahyp="http://schemas.microsoft.com/office/drawing/2018/hyperlinkcolor" val="tx"/>
                    </a:ext>
                  </a:extLst>
                </a:hlinkClick>
              </a:rPr>
              <a:t>SOC 450   Senior Capstone Seminar   credit: 3 Hours.</a:t>
            </a:r>
            <a:endParaRPr sz="2400" b="1">
              <a:solidFill>
                <a:srgbClr val="13294A"/>
              </a:solidFill>
              <a:latin typeface="Times New Roman"/>
              <a:ea typeface="Times New Roman"/>
              <a:cs typeface="Times New Roman"/>
              <a:sym typeface="Times New Roman"/>
            </a:endParaRPr>
          </a:p>
          <a:p>
            <a:pPr marL="0" marR="0" lvl="0" indent="0" algn="l" rtl="0">
              <a:spcBef>
                <a:spcPts val="0"/>
              </a:spcBef>
              <a:spcAft>
                <a:spcPts val="0"/>
              </a:spcAft>
              <a:buNone/>
            </a:pPr>
            <a:r>
              <a:rPr lang="en-US" sz="2400">
                <a:solidFill>
                  <a:srgbClr val="13294A"/>
                </a:solidFill>
                <a:latin typeface="Times New Roman"/>
                <a:ea typeface="Times New Roman"/>
                <a:cs typeface="Times New Roman"/>
                <a:sym typeface="Times New Roman"/>
              </a:rPr>
              <a:t>Over the course of the semester, students will conceive and execute an original sociological research project, using their knowledge of the sociological literature developed in substantive courses and their skills in data collection and analysis developed in methods courses. In parallel, students will explore professional opportunities in sociology and engage in professional development activities, including exploring opportunities for graduate education and learning skills in job search, and resume, c.v., personal statement and cover letter development. 3 undergraduate hours. No graduate credit. Prerequisite: One of the following: </a:t>
            </a:r>
            <a:r>
              <a:rPr lang="en-US" sz="2400" u="sng">
                <a:solidFill>
                  <a:srgbClr val="13294A"/>
                </a:solidFill>
                <a:latin typeface="Times New Roman"/>
                <a:ea typeface="Times New Roman"/>
                <a:cs typeface="Times New Roman"/>
                <a:sym typeface="Times New Roman"/>
                <a:hlinkClick r:id="rId4">
                  <a:extLst>
                    <a:ext uri="{A12FA001-AC4F-418D-AE19-62706E023703}">
                      <ahyp:hlinkClr xmlns:ahyp="http://schemas.microsoft.com/office/drawing/2018/hyperlinkcolor" val="tx"/>
                    </a:ext>
                  </a:extLst>
                </a:hlinkClick>
              </a:rPr>
              <a:t>SOC 100</a:t>
            </a:r>
            <a:r>
              <a:rPr lang="en-US" sz="2400">
                <a:solidFill>
                  <a:srgbClr val="13294A"/>
                </a:solidFill>
                <a:latin typeface="Times New Roman"/>
                <a:ea typeface="Times New Roman"/>
                <a:cs typeface="Times New Roman"/>
                <a:sym typeface="Times New Roman"/>
              </a:rPr>
              <a:t>, </a:t>
            </a:r>
            <a:r>
              <a:rPr lang="en-US" sz="2400" u="sng">
                <a:solidFill>
                  <a:srgbClr val="13294A"/>
                </a:solidFill>
                <a:latin typeface="Times New Roman"/>
                <a:ea typeface="Times New Roman"/>
                <a:cs typeface="Times New Roman"/>
                <a:sym typeface="Times New Roman"/>
                <a:hlinkClick r:id="rId5">
                  <a:extLst>
                    <a:ext uri="{A12FA001-AC4F-418D-AE19-62706E023703}">
                      <ahyp:hlinkClr xmlns:ahyp="http://schemas.microsoft.com/office/drawing/2018/hyperlinkcolor" val="tx"/>
                    </a:ext>
                  </a:extLst>
                </a:hlinkClick>
              </a:rPr>
              <a:t>SOC 101</a:t>
            </a:r>
            <a:r>
              <a:rPr lang="en-US" sz="2400">
                <a:solidFill>
                  <a:srgbClr val="13294A"/>
                </a:solidFill>
                <a:latin typeface="Times New Roman"/>
                <a:ea typeface="Times New Roman"/>
                <a:cs typeface="Times New Roman"/>
                <a:sym typeface="Times New Roman"/>
              </a:rPr>
              <a:t> or </a:t>
            </a:r>
            <a:r>
              <a:rPr lang="en-US" sz="2400" u="sng">
                <a:solidFill>
                  <a:srgbClr val="13294A"/>
                </a:solidFill>
                <a:latin typeface="Times New Roman"/>
                <a:ea typeface="Times New Roman"/>
                <a:cs typeface="Times New Roman"/>
                <a:sym typeface="Times New Roman"/>
                <a:hlinkClick r:id="rId6">
                  <a:extLst>
                    <a:ext uri="{A12FA001-AC4F-418D-AE19-62706E023703}">
                      <ahyp:hlinkClr xmlns:ahyp="http://schemas.microsoft.com/office/drawing/2018/hyperlinkcolor" val="tx"/>
                    </a:ext>
                  </a:extLst>
                </a:hlinkClick>
              </a:rPr>
              <a:t>SOC 163</a:t>
            </a:r>
            <a:r>
              <a:rPr lang="en-US" sz="2400">
                <a:solidFill>
                  <a:srgbClr val="13294A"/>
                </a:solidFill>
                <a:latin typeface="Times New Roman"/>
                <a:ea typeface="Times New Roman"/>
                <a:cs typeface="Times New Roman"/>
                <a:sym typeface="Times New Roman"/>
              </a:rPr>
              <a:t>; and </a:t>
            </a:r>
            <a:r>
              <a:rPr lang="en-US" sz="2400" u="sng">
                <a:solidFill>
                  <a:srgbClr val="13294A"/>
                </a:solidFill>
                <a:latin typeface="Times New Roman"/>
                <a:ea typeface="Times New Roman"/>
                <a:cs typeface="Times New Roman"/>
                <a:sym typeface="Times New Roman"/>
                <a:hlinkClick r:id="rId7">
                  <a:extLst>
                    <a:ext uri="{A12FA001-AC4F-418D-AE19-62706E023703}">
                      <ahyp:hlinkClr xmlns:ahyp="http://schemas.microsoft.com/office/drawing/2018/hyperlinkcolor" val="tx"/>
                    </a:ext>
                  </a:extLst>
                </a:hlinkClick>
              </a:rPr>
              <a:t>SOC 380</a:t>
            </a:r>
            <a:r>
              <a:rPr lang="en-US" sz="2400">
                <a:solidFill>
                  <a:srgbClr val="13294A"/>
                </a:solidFill>
                <a:latin typeface="Times New Roman"/>
                <a:ea typeface="Times New Roman"/>
                <a:cs typeface="Times New Roman"/>
                <a:sym typeface="Times New Roman"/>
              </a:rPr>
              <a:t>. For Sociology majors only.</a:t>
            </a:r>
            <a:endParaRP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4"/>
          <p:cNvSpPr txBox="1"/>
          <p:nvPr/>
        </p:nvSpPr>
        <p:spPr>
          <a:xfrm>
            <a:off x="677513" y="584563"/>
            <a:ext cx="10836900" cy="26781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u="sng">
                <a:solidFill>
                  <a:srgbClr val="13294A"/>
                </a:solidFill>
                <a:latin typeface="Times New Roman"/>
                <a:ea typeface="Times New Roman"/>
                <a:cs typeface="Times New Roman"/>
                <a:sym typeface="Times New Roman"/>
                <a:hlinkClick r:id="rId3">
                  <a:extLst>
                    <a:ext uri="{A12FA001-AC4F-418D-AE19-62706E023703}">
                      <ahyp:hlinkClr xmlns:ahyp="http://schemas.microsoft.com/office/drawing/2018/hyperlinkcolor" val="tx"/>
                    </a:ext>
                  </a:extLst>
                </a:hlinkClick>
              </a:rPr>
              <a:t>*SOC 495   Senior Honors Seminar   credit: 3 Hours.</a:t>
            </a:r>
            <a:endParaRPr sz="2400" b="1">
              <a:solidFill>
                <a:srgbClr val="13294A"/>
              </a:solidFill>
              <a:latin typeface="Times New Roman"/>
              <a:ea typeface="Times New Roman"/>
              <a:cs typeface="Times New Roman"/>
              <a:sym typeface="Times New Roman"/>
            </a:endParaRPr>
          </a:p>
          <a:p>
            <a:pPr marL="0" marR="0" lvl="0" indent="0" algn="l" rtl="0">
              <a:spcBef>
                <a:spcPts val="0"/>
              </a:spcBef>
              <a:spcAft>
                <a:spcPts val="0"/>
              </a:spcAft>
              <a:buNone/>
            </a:pPr>
            <a:r>
              <a:rPr lang="en-US" sz="2400">
                <a:solidFill>
                  <a:srgbClr val="13294A"/>
                </a:solidFill>
                <a:latin typeface="Times New Roman"/>
                <a:ea typeface="Times New Roman"/>
                <a:cs typeface="Times New Roman"/>
                <a:sym typeface="Times New Roman"/>
              </a:rPr>
              <a:t>Intensive scrutiny of current literature on one selected topic. Critical reading and discussion followed by writing essays and research proposals. Subject will shift yearly. There may be community work as an aspect of this course; consult the Class Schedule for details. 3 undergraduate hours. No graduate credit. May be repeated to a maximum of 6 hours. Prerequisite: For sociology majors only. Student must have at least 3.5 grade-point average in sociology courses and consent of instructor.</a:t>
            </a:r>
            <a:endParaRPr/>
          </a:p>
        </p:txBody>
      </p:sp>
      <p:sp>
        <p:nvSpPr>
          <p:cNvPr id="102" name="Google Shape;102;p4"/>
          <p:cNvSpPr txBox="1"/>
          <p:nvPr/>
        </p:nvSpPr>
        <p:spPr>
          <a:xfrm>
            <a:off x="433885" y="3469594"/>
            <a:ext cx="10836900" cy="2524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13294A"/>
                </a:solidFill>
                <a:latin typeface="Calibri"/>
                <a:ea typeface="Calibri"/>
                <a:cs typeface="Calibri"/>
                <a:sym typeface="Calibri"/>
              </a:rPr>
              <a:t>*</a:t>
            </a:r>
            <a:r>
              <a:rPr lang="en-US" sz="2000" b="1">
                <a:solidFill>
                  <a:srgbClr val="13294A"/>
                </a:solidFill>
                <a:latin typeface="Calibri"/>
                <a:ea typeface="Calibri"/>
                <a:cs typeface="Calibri"/>
                <a:sym typeface="Calibri"/>
              </a:rPr>
              <a:t>GRADUATING WITH DEPARTMENTAL DISTINCTION</a:t>
            </a:r>
            <a:endParaRPr sz="1600"/>
          </a:p>
          <a:p>
            <a:pPr marL="0" marR="0" lvl="0" indent="0" algn="l" rtl="0">
              <a:spcBef>
                <a:spcPts val="0"/>
              </a:spcBef>
              <a:spcAft>
                <a:spcPts val="0"/>
              </a:spcAft>
              <a:buNone/>
            </a:pPr>
            <a:r>
              <a:rPr lang="en-US" sz="2000">
                <a:solidFill>
                  <a:srgbClr val="13294A"/>
                </a:solidFill>
                <a:latin typeface="Calibri"/>
                <a:ea typeface="Calibri"/>
                <a:cs typeface="Calibri"/>
                <a:sym typeface="Calibri"/>
              </a:rPr>
              <a:t>In order to achieve distinction, high distinction, or highest distinction, a sociology major must meet the following requirements:</a:t>
            </a:r>
            <a:endParaRPr sz="1600"/>
          </a:p>
          <a:p>
            <a:pPr marL="0" marR="0" lvl="0" indent="0" algn="l" rtl="0">
              <a:spcBef>
                <a:spcPts val="0"/>
              </a:spcBef>
              <a:spcAft>
                <a:spcPts val="0"/>
              </a:spcAft>
              <a:buNone/>
            </a:pPr>
            <a:r>
              <a:rPr lang="en-US" sz="2000">
                <a:solidFill>
                  <a:srgbClr val="13294A"/>
                </a:solidFill>
                <a:latin typeface="Calibri"/>
                <a:ea typeface="Calibri"/>
                <a:cs typeface="Calibri"/>
                <a:sym typeface="Calibri"/>
              </a:rPr>
              <a:t>Have completed SOC 495 or 490*</a:t>
            </a:r>
            <a:br>
              <a:rPr lang="en-US" sz="2000">
                <a:solidFill>
                  <a:srgbClr val="13294A"/>
                </a:solidFill>
                <a:latin typeface="Calibri"/>
                <a:ea typeface="Calibri"/>
                <a:cs typeface="Calibri"/>
                <a:sym typeface="Calibri"/>
              </a:rPr>
            </a:br>
            <a:r>
              <a:rPr lang="en-US" sz="2000">
                <a:solidFill>
                  <a:srgbClr val="13294A"/>
                </a:solidFill>
                <a:latin typeface="Calibri"/>
                <a:ea typeface="Calibri"/>
                <a:cs typeface="Calibri"/>
                <a:sym typeface="Calibri"/>
              </a:rPr>
              <a:t>Enrollment in Sociology 495 is restricted to juniors and seniors who have permission from the Director of Undergraduate Studies. Keep in mind that Sociology 495 is usually offered only in Spring semesters. Departmental Distinction is represented on your transcript and diploma.</a:t>
            </a:r>
            <a:endParaRPr sz="1600"/>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slow">
        <p:push/>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5"/>
          <p:cNvSpPr txBox="1"/>
          <p:nvPr/>
        </p:nvSpPr>
        <p:spPr>
          <a:xfrm>
            <a:off x="300789" y="476929"/>
            <a:ext cx="11118600" cy="26781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u="sng">
                <a:solidFill>
                  <a:srgbClr val="13294A"/>
                </a:solidFill>
                <a:latin typeface="Times New Roman"/>
                <a:ea typeface="Times New Roman"/>
                <a:cs typeface="Times New Roman"/>
                <a:sym typeface="Times New Roman"/>
                <a:hlinkClick r:id="rId3">
                  <a:extLst>
                    <a:ext uri="{A12FA001-AC4F-418D-AE19-62706E023703}">
                      <ahyp:hlinkClr xmlns:ahyp="http://schemas.microsoft.com/office/drawing/2018/hyperlinkcolor" val="tx"/>
                    </a:ext>
                  </a:extLst>
                </a:hlinkClick>
              </a:rPr>
              <a:t>SOC 400   Internships   credit: 3 Hours.</a:t>
            </a:r>
            <a:endParaRPr sz="2400" b="1">
              <a:solidFill>
                <a:srgbClr val="13294A"/>
              </a:solidFill>
              <a:latin typeface="Times New Roman"/>
              <a:ea typeface="Times New Roman"/>
              <a:cs typeface="Times New Roman"/>
              <a:sym typeface="Times New Roman"/>
            </a:endParaRPr>
          </a:p>
          <a:p>
            <a:pPr marL="0" marR="0" lvl="0" indent="0" algn="l" rtl="0">
              <a:spcBef>
                <a:spcPts val="0"/>
              </a:spcBef>
              <a:spcAft>
                <a:spcPts val="0"/>
              </a:spcAft>
              <a:buNone/>
            </a:pPr>
            <a:r>
              <a:rPr lang="en-US" sz="2400">
                <a:solidFill>
                  <a:srgbClr val="13294A"/>
                </a:solidFill>
                <a:latin typeface="Times New Roman"/>
                <a:ea typeface="Times New Roman"/>
                <a:cs typeface="Times New Roman"/>
                <a:sym typeface="Times New Roman"/>
              </a:rPr>
              <a:t>Selected internship opportunities in which student and faculty member develop a program of study and research related to internship. Consult departmental undergraduate advisor. 0 to 3 undergraduate hours. No graduate credit. Approved for Letter and S/U grading. May be repeated to a maximum of 6 hours. Prerequisite: Junior or senior standing; and </a:t>
            </a:r>
            <a:r>
              <a:rPr lang="en-US" sz="2400" u="sng">
                <a:solidFill>
                  <a:srgbClr val="13294A"/>
                </a:solidFill>
                <a:latin typeface="Times New Roman"/>
                <a:ea typeface="Times New Roman"/>
                <a:cs typeface="Times New Roman"/>
                <a:sym typeface="Times New Roman"/>
                <a:hlinkClick r:id="rId4">
                  <a:extLst>
                    <a:ext uri="{A12FA001-AC4F-418D-AE19-62706E023703}">
                      <ahyp:hlinkClr xmlns:ahyp="http://schemas.microsoft.com/office/drawing/2018/hyperlinkcolor" val="tx"/>
                    </a:ext>
                  </a:extLst>
                </a:hlinkClick>
              </a:rPr>
              <a:t>SOC 100</a:t>
            </a:r>
            <a:r>
              <a:rPr lang="en-US" sz="2400">
                <a:solidFill>
                  <a:srgbClr val="13294A"/>
                </a:solidFill>
                <a:latin typeface="Times New Roman"/>
                <a:ea typeface="Times New Roman"/>
                <a:cs typeface="Times New Roman"/>
                <a:sym typeface="Times New Roman"/>
              </a:rPr>
              <a:t> or </a:t>
            </a:r>
            <a:r>
              <a:rPr lang="en-US" sz="2400" u="sng">
                <a:solidFill>
                  <a:srgbClr val="13294A"/>
                </a:solidFill>
                <a:latin typeface="Times New Roman"/>
                <a:ea typeface="Times New Roman"/>
                <a:cs typeface="Times New Roman"/>
                <a:sym typeface="Times New Roman"/>
                <a:hlinkClick r:id="rId5">
                  <a:extLst>
                    <a:ext uri="{A12FA001-AC4F-418D-AE19-62706E023703}">
                      <ahyp:hlinkClr xmlns:ahyp="http://schemas.microsoft.com/office/drawing/2018/hyperlinkcolor" val="tx"/>
                    </a:ext>
                  </a:extLst>
                </a:hlinkClick>
              </a:rPr>
              <a:t>SOC 101</a:t>
            </a:r>
            <a:r>
              <a:rPr lang="en-US" sz="2400">
                <a:solidFill>
                  <a:srgbClr val="13294A"/>
                </a:solidFill>
                <a:latin typeface="Times New Roman"/>
                <a:ea typeface="Times New Roman"/>
                <a:cs typeface="Times New Roman"/>
                <a:sym typeface="Times New Roman"/>
              </a:rPr>
              <a:t> or </a:t>
            </a:r>
            <a:r>
              <a:rPr lang="en-US" sz="2400" u="sng">
                <a:solidFill>
                  <a:srgbClr val="13294A"/>
                </a:solidFill>
                <a:latin typeface="Times New Roman"/>
                <a:ea typeface="Times New Roman"/>
                <a:cs typeface="Times New Roman"/>
                <a:sym typeface="Times New Roman"/>
                <a:hlinkClick r:id="rId6">
                  <a:extLst>
                    <a:ext uri="{A12FA001-AC4F-418D-AE19-62706E023703}">
                      <ahyp:hlinkClr xmlns:ahyp="http://schemas.microsoft.com/office/drawing/2018/hyperlinkcolor" val="tx"/>
                    </a:ext>
                  </a:extLst>
                </a:hlinkClick>
              </a:rPr>
              <a:t>SOC 163</a:t>
            </a:r>
            <a:r>
              <a:rPr lang="en-US" sz="2400">
                <a:solidFill>
                  <a:srgbClr val="13294A"/>
                </a:solidFill>
                <a:latin typeface="Times New Roman"/>
                <a:ea typeface="Times New Roman"/>
                <a:cs typeface="Times New Roman"/>
                <a:sym typeface="Times New Roman"/>
              </a:rPr>
              <a:t>; and six additional hours in Sociology or acceptance of faculty member and Director of Undergraduate Studies</a:t>
            </a:r>
            <a:r>
              <a:rPr lang="en-US" sz="1800">
                <a:solidFill>
                  <a:srgbClr val="13294A"/>
                </a:solidFill>
                <a:latin typeface="Calibri"/>
                <a:ea typeface="Calibri"/>
                <a:cs typeface="Calibri"/>
                <a:sym typeface="Calibri"/>
              </a:rPr>
              <a:t>.</a:t>
            </a:r>
            <a:endParaRPr/>
          </a:p>
        </p:txBody>
      </p:sp>
      <p:sp>
        <p:nvSpPr>
          <p:cNvPr id="108" name="Google Shape;108;p5"/>
          <p:cNvSpPr txBox="1"/>
          <p:nvPr/>
        </p:nvSpPr>
        <p:spPr>
          <a:xfrm>
            <a:off x="300813" y="3251360"/>
            <a:ext cx="11118600" cy="2308800"/>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rgbClr val="13294A"/>
              </a:buClr>
              <a:buSzPts val="2400"/>
              <a:buFont typeface="Arial"/>
              <a:buChar char="•"/>
            </a:pPr>
            <a:r>
              <a:rPr lang="en-US" sz="2400">
                <a:solidFill>
                  <a:srgbClr val="13294A"/>
                </a:solidFill>
                <a:latin typeface="Times New Roman"/>
                <a:ea typeface="Times New Roman"/>
                <a:cs typeface="Times New Roman"/>
                <a:sym typeface="Times New Roman"/>
              </a:rPr>
              <a:t>Internships must meet the Guidelines for Internships</a:t>
            </a:r>
            <a:endParaRPr/>
          </a:p>
          <a:p>
            <a:pPr marL="285750" marR="0" lvl="0" indent="-285750" algn="l" rtl="0">
              <a:spcBef>
                <a:spcPts val="0"/>
              </a:spcBef>
              <a:spcAft>
                <a:spcPts val="0"/>
              </a:spcAft>
              <a:buClr>
                <a:srgbClr val="13294A"/>
              </a:buClr>
              <a:buSzPts val="2400"/>
              <a:buFont typeface="Arial"/>
              <a:buChar char="•"/>
            </a:pPr>
            <a:r>
              <a:rPr lang="en-US" sz="2400">
                <a:solidFill>
                  <a:srgbClr val="13294A"/>
                </a:solidFill>
                <a:latin typeface="Times New Roman"/>
                <a:ea typeface="Times New Roman"/>
                <a:cs typeface="Times New Roman"/>
                <a:sym typeface="Times New Roman"/>
              </a:rPr>
              <a:t>Internships MUST be pre-approved by the Undergraduate Academic Advisor</a:t>
            </a:r>
            <a:endParaRPr/>
          </a:p>
          <a:p>
            <a:pPr marL="285750" marR="0" lvl="0" indent="-285750" algn="l" rtl="0">
              <a:spcBef>
                <a:spcPts val="0"/>
              </a:spcBef>
              <a:spcAft>
                <a:spcPts val="0"/>
              </a:spcAft>
              <a:buClr>
                <a:srgbClr val="13294A"/>
              </a:buClr>
              <a:buSzPts val="2400"/>
              <a:buFont typeface="Arial"/>
              <a:buChar char="•"/>
            </a:pPr>
            <a:r>
              <a:rPr lang="en-US" sz="2400">
                <a:solidFill>
                  <a:srgbClr val="13294A"/>
                </a:solidFill>
                <a:latin typeface="Times New Roman"/>
                <a:ea typeface="Times New Roman"/>
                <a:cs typeface="Times New Roman"/>
                <a:sym typeface="Times New Roman"/>
              </a:rPr>
              <a:t>A Learning Contract must be developed by the student and the supervisor and submitted to the Undergraduate Academic Advisor</a:t>
            </a:r>
            <a:endParaRPr/>
          </a:p>
          <a:p>
            <a:pPr marL="285750" marR="0" lvl="0" indent="-285750" algn="l" rtl="0">
              <a:spcBef>
                <a:spcPts val="0"/>
              </a:spcBef>
              <a:spcAft>
                <a:spcPts val="0"/>
              </a:spcAft>
              <a:buClr>
                <a:srgbClr val="13294A"/>
              </a:buClr>
              <a:buSzPts val="2400"/>
              <a:buFont typeface="Arial"/>
              <a:buChar char="•"/>
            </a:pPr>
            <a:r>
              <a:rPr lang="en-US" sz="2400">
                <a:solidFill>
                  <a:srgbClr val="13294A"/>
                </a:solidFill>
                <a:latin typeface="Times New Roman"/>
                <a:ea typeface="Times New Roman"/>
                <a:cs typeface="Times New Roman"/>
                <a:sym typeface="Times New Roman"/>
              </a:rPr>
              <a:t>Approved students must enroll in SOC 400 during the semester of the internship and complete the academic work associated with the course for a letter grade.</a:t>
            </a:r>
            <a:endParaRP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13294A"/>
              </a:buClr>
              <a:buSzPts val="4400"/>
              <a:buFont typeface="Times New Roman"/>
              <a:buNone/>
            </a:pPr>
            <a:r>
              <a:rPr lang="en-US" b="1">
                <a:solidFill>
                  <a:srgbClr val="13294A"/>
                </a:solidFill>
                <a:latin typeface="Times New Roman"/>
                <a:ea typeface="Times New Roman"/>
                <a:cs typeface="Times New Roman"/>
                <a:sym typeface="Times New Roman"/>
              </a:rPr>
              <a:t>Frequently Asked Questions:</a:t>
            </a:r>
            <a:endParaRPr/>
          </a:p>
        </p:txBody>
      </p:sp>
      <p:sp>
        <p:nvSpPr>
          <p:cNvPr id="114" name="Google Shape;114;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lnSpcReduction="10000"/>
          </a:bodyPr>
          <a:lstStyle/>
          <a:p>
            <a:pPr marL="228600" lvl="0" indent="-228600" algn="l" rtl="0">
              <a:lnSpc>
                <a:spcPct val="90000"/>
              </a:lnSpc>
              <a:spcBef>
                <a:spcPts val="0"/>
              </a:spcBef>
              <a:spcAft>
                <a:spcPts val="0"/>
              </a:spcAft>
              <a:buClr>
                <a:srgbClr val="13294A"/>
              </a:buClr>
              <a:buSzPts val="2800"/>
              <a:buChar char="•"/>
            </a:pPr>
            <a:r>
              <a:rPr lang="en-US">
                <a:solidFill>
                  <a:srgbClr val="13294A"/>
                </a:solidFill>
                <a:latin typeface="Times New Roman"/>
                <a:ea typeface="Times New Roman"/>
                <a:cs typeface="Times New Roman"/>
                <a:sym typeface="Times New Roman"/>
              </a:rPr>
              <a:t>Do I have to do an internship? </a:t>
            </a:r>
            <a:r>
              <a:rPr lang="en-US" b="1" i="1">
                <a:solidFill>
                  <a:srgbClr val="13294A"/>
                </a:solidFill>
                <a:latin typeface="Times New Roman"/>
                <a:ea typeface="Times New Roman"/>
                <a:cs typeface="Times New Roman"/>
                <a:sym typeface="Times New Roman"/>
              </a:rPr>
              <a:t>No, you can choose to take SOC 450 or SOC 495 (if you qualify for SOC 495).</a:t>
            </a:r>
            <a:endParaRPr/>
          </a:p>
          <a:p>
            <a:pPr marL="228600" lvl="0" indent="-228600" algn="l" rtl="0">
              <a:lnSpc>
                <a:spcPct val="90000"/>
              </a:lnSpc>
              <a:spcBef>
                <a:spcPts val="1000"/>
              </a:spcBef>
              <a:spcAft>
                <a:spcPts val="0"/>
              </a:spcAft>
              <a:buClr>
                <a:srgbClr val="13294A"/>
              </a:buClr>
              <a:buSzPts val="2800"/>
              <a:buChar char="•"/>
            </a:pPr>
            <a:r>
              <a:rPr lang="en-US">
                <a:solidFill>
                  <a:srgbClr val="13294A"/>
                </a:solidFill>
                <a:latin typeface="Times New Roman"/>
                <a:ea typeface="Times New Roman"/>
                <a:cs typeface="Times New Roman"/>
                <a:sym typeface="Times New Roman"/>
              </a:rPr>
              <a:t>Do I have to take SOC 450 if I get an approved internship? </a:t>
            </a:r>
            <a:r>
              <a:rPr lang="en-US" b="1" i="1">
                <a:solidFill>
                  <a:srgbClr val="13294A"/>
                </a:solidFill>
                <a:latin typeface="Times New Roman"/>
                <a:ea typeface="Times New Roman"/>
                <a:cs typeface="Times New Roman"/>
                <a:sym typeface="Times New Roman"/>
              </a:rPr>
              <a:t>No, if your internship is approved and you take SOC 400 concurrently, that will meet your Capstone.</a:t>
            </a:r>
            <a:endParaRPr/>
          </a:p>
          <a:p>
            <a:pPr marL="228600" lvl="0" indent="-228600" algn="l" rtl="0">
              <a:lnSpc>
                <a:spcPct val="90000"/>
              </a:lnSpc>
              <a:spcBef>
                <a:spcPts val="1000"/>
              </a:spcBef>
              <a:spcAft>
                <a:spcPts val="0"/>
              </a:spcAft>
              <a:buClr>
                <a:srgbClr val="13294A"/>
              </a:buClr>
              <a:buSzPts val="2800"/>
              <a:buChar char="•"/>
            </a:pPr>
            <a:r>
              <a:rPr lang="en-US">
                <a:solidFill>
                  <a:srgbClr val="13294A"/>
                </a:solidFill>
                <a:latin typeface="Times New Roman"/>
                <a:ea typeface="Times New Roman"/>
                <a:cs typeface="Times New Roman"/>
                <a:sym typeface="Times New Roman"/>
              </a:rPr>
              <a:t>I want to do an internship, but I do not want to do it as SOC 400. </a:t>
            </a:r>
            <a:r>
              <a:rPr lang="en-US" b="1" i="1">
                <a:solidFill>
                  <a:srgbClr val="13294A"/>
                </a:solidFill>
                <a:latin typeface="Times New Roman"/>
                <a:ea typeface="Times New Roman"/>
                <a:cs typeface="Times New Roman"/>
                <a:sym typeface="Times New Roman"/>
              </a:rPr>
              <a:t>That’s ok.  You can take SOC 450 or SOC 495 (if you qualify for SOC 495).</a:t>
            </a:r>
            <a:endParaRPr/>
          </a:p>
          <a:p>
            <a:pPr marL="228600" lvl="0" indent="-228600" algn="l" rtl="0">
              <a:lnSpc>
                <a:spcPct val="90000"/>
              </a:lnSpc>
              <a:spcBef>
                <a:spcPts val="1000"/>
              </a:spcBef>
              <a:spcAft>
                <a:spcPts val="0"/>
              </a:spcAft>
              <a:buClr>
                <a:srgbClr val="13294A"/>
              </a:buClr>
              <a:buSzPts val="2800"/>
              <a:buChar char="•"/>
            </a:pPr>
            <a:r>
              <a:rPr lang="en-US">
                <a:solidFill>
                  <a:srgbClr val="13294A"/>
                </a:solidFill>
                <a:latin typeface="Times New Roman"/>
                <a:ea typeface="Times New Roman"/>
                <a:cs typeface="Times New Roman"/>
                <a:sym typeface="Times New Roman"/>
              </a:rPr>
              <a:t>I want to do a SOC 400 internship AND I want to take SOC 450. </a:t>
            </a:r>
            <a:r>
              <a:rPr lang="en-US" b="1" i="1">
                <a:solidFill>
                  <a:srgbClr val="13294A"/>
                </a:solidFill>
                <a:latin typeface="Times New Roman"/>
                <a:ea typeface="Times New Roman"/>
                <a:cs typeface="Times New Roman"/>
                <a:sym typeface="Times New Roman"/>
              </a:rPr>
              <a:t>YES – you can do this.  One will count as your Capstone Experience requirement for the Core and one can count as 3/400 level elective.</a:t>
            </a:r>
            <a:endParaRPr>
              <a:solidFill>
                <a:srgbClr val="13294A"/>
              </a:solidFill>
              <a:latin typeface="Times New Roman"/>
              <a:ea typeface="Times New Roman"/>
              <a:cs typeface="Times New Roman"/>
              <a:sym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13294A"/>
              </a:buClr>
              <a:buSzPts val="4400"/>
              <a:buFont typeface="Times New Roman"/>
              <a:buNone/>
            </a:pPr>
            <a:r>
              <a:rPr lang="en-US" b="1">
                <a:solidFill>
                  <a:srgbClr val="13294A"/>
                </a:solidFill>
                <a:latin typeface="Times New Roman"/>
                <a:ea typeface="Times New Roman"/>
                <a:cs typeface="Times New Roman"/>
                <a:sym typeface="Times New Roman"/>
              </a:rPr>
              <a:t>Frequently Asked Questions:</a:t>
            </a:r>
            <a:endParaRPr/>
          </a:p>
        </p:txBody>
      </p:sp>
      <p:sp>
        <p:nvSpPr>
          <p:cNvPr id="120" name="Google Shape;120;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lnSpcReduction="20000"/>
          </a:bodyPr>
          <a:lstStyle/>
          <a:p>
            <a:pPr marL="228600" lvl="0" indent="-241934" algn="l" rtl="0">
              <a:lnSpc>
                <a:spcPct val="90000"/>
              </a:lnSpc>
              <a:spcBef>
                <a:spcPts val="0"/>
              </a:spcBef>
              <a:spcAft>
                <a:spcPts val="0"/>
              </a:spcAft>
              <a:buClr>
                <a:srgbClr val="13294A"/>
              </a:buClr>
              <a:buSzPts val="2800"/>
              <a:buChar char="•"/>
            </a:pPr>
            <a:r>
              <a:rPr lang="en-US">
                <a:solidFill>
                  <a:srgbClr val="13294A"/>
                </a:solidFill>
                <a:latin typeface="Times New Roman"/>
                <a:ea typeface="Times New Roman"/>
                <a:cs typeface="Times New Roman"/>
                <a:sym typeface="Times New Roman"/>
              </a:rPr>
              <a:t>Can I take SOC 450 AND SOC 495? </a:t>
            </a:r>
            <a:r>
              <a:rPr lang="en-US" b="1" i="1">
                <a:solidFill>
                  <a:srgbClr val="13294A"/>
                </a:solidFill>
                <a:latin typeface="Times New Roman"/>
                <a:ea typeface="Times New Roman"/>
                <a:cs typeface="Times New Roman"/>
                <a:sym typeface="Times New Roman"/>
              </a:rPr>
              <a:t>NO.  </a:t>
            </a:r>
            <a:endParaRPr>
              <a:solidFill>
                <a:srgbClr val="13294A"/>
              </a:solidFill>
              <a:latin typeface="Times New Roman"/>
              <a:ea typeface="Times New Roman"/>
              <a:cs typeface="Times New Roman"/>
              <a:sym typeface="Times New Roman"/>
            </a:endParaRPr>
          </a:p>
          <a:p>
            <a:pPr marL="228600" lvl="0" indent="-241934" algn="l" rtl="0">
              <a:lnSpc>
                <a:spcPct val="90000"/>
              </a:lnSpc>
              <a:spcBef>
                <a:spcPts val="1000"/>
              </a:spcBef>
              <a:spcAft>
                <a:spcPts val="0"/>
              </a:spcAft>
              <a:buClr>
                <a:srgbClr val="13294A"/>
              </a:buClr>
              <a:buSzPts val="2800"/>
              <a:buChar char="•"/>
            </a:pPr>
            <a:r>
              <a:rPr lang="en-US">
                <a:solidFill>
                  <a:srgbClr val="13294A"/>
                </a:solidFill>
                <a:latin typeface="Times New Roman"/>
                <a:ea typeface="Times New Roman"/>
                <a:cs typeface="Times New Roman"/>
                <a:sym typeface="Times New Roman"/>
              </a:rPr>
              <a:t>Can I take SOC 495 if I want to? </a:t>
            </a:r>
            <a:r>
              <a:rPr lang="en-US" b="1" i="1">
                <a:solidFill>
                  <a:srgbClr val="13294A"/>
                </a:solidFill>
                <a:latin typeface="Times New Roman"/>
                <a:ea typeface="Times New Roman"/>
                <a:cs typeface="Times New Roman"/>
                <a:sym typeface="Times New Roman"/>
              </a:rPr>
              <a:t>You must meet the requirements to take SOC 495: Senior Honors Seminar: overall UIUC GPA of 3.25 or higher and overall SOC major GPA of 3.5 or higher.</a:t>
            </a:r>
            <a:endParaRPr/>
          </a:p>
          <a:p>
            <a:pPr marL="228600" lvl="0" indent="-241934" algn="l" rtl="0">
              <a:lnSpc>
                <a:spcPct val="90000"/>
              </a:lnSpc>
              <a:spcBef>
                <a:spcPts val="1000"/>
              </a:spcBef>
              <a:spcAft>
                <a:spcPts val="0"/>
              </a:spcAft>
              <a:buClr>
                <a:srgbClr val="13294A"/>
              </a:buClr>
              <a:buSzPts val="2800"/>
              <a:buChar char="•"/>
            </a:pPr>
            <a:r>
              <a:rPr lang="en-US">
                <a:solidFill>
                  <a:srgbClr val="13294A"/>
                </a:solidFill>
                <a:latin typeface="Times New Roman"/>
                <a:ea typeface="Times New Roman"/>
                <a:cs typeface="Times New Roman"/>
                <a:sym typeface="Times New Roman"/>
              </a:rPr>
              <a:t>What if I want to graduate with distinction, but I do not want to take SOC 495 Senior Honors Seminar or it is not offered the semester I need it? </a:t>
            </a:r>
            <a:r>
              <a:rPr lang="en-US" b="1" i="1">
                <a:solidFill>
                  <a:srgbClr val="13294A"/>
                </a:solidFill>
                <a:latin typeface="Times New Roman"/>
                <a:ea typeface="Times New Roman"/>
                <a:cs typeface="Times New Roman"/>
                <a:sym typeface="Times New Roman"/>
              </a:rPr>
              <a:t> SOC 490 Advanced Independent Study (3 credit hrs) also meets the requirement to graduate with Honors/Distinction in Sociology.  BUT SOC 490 DOES NOT meet the Capstone Experience requirement.  SOC 490 requires the student to find a professor willing to agree to supervise the independent study and is allowed only during semesters that SOC 495 is not taught.</a:t>
            </a:r>
            <a:endParaRPr>
              <a:solidFill>
                <a:srgbClr val="13294A"/>
              </a:solidFill>
              <a:latin typeface="Times New Roman"/>
              <a:ea typeface="Times New Roman"/>
              <a:cs typeface="Times New Roman"/>
              <a:sym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13294A"/>
              </a:buClr>
              <a:buSzPts val="4400"/>
              <a:buFont typeface="Times New Roman"/>
              <a:buNone/>
            </a:pPr>
            <a:r>
              <a:rPr lang="en-US" b="1">
                <a:solidFill>
                  <a:srgbClr val="13294A"/>
                </a:solidFill>
                <a:latin typeface="Times New Roman"/>
                <a:ea typeface="Times New Roman"/>
                <a:cs typeface="Times New Roman"/>
                <a:sym typeface="Times New Roman"/>
              </a:rPr>
              <a:t>Frequently Asked Questions:</a:t>
            </a:r>
            <a:endParaRPr/>
          </a:p>
        </p:txBody>
      </p:sp>
      <p:sp>
        <p:nvSpPr>
          <p:cNvPr id="126" name="Google Shape;126;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lnSpcReduction="20000"/>
          </a:bodyPr>
          <a:lstStyle/>
          <a:p>
            <a:pPr marL="228600" lvl="0" indent="-255270" algn="l" rtl="0">
              <a:lnSpc>
                <a:spcPct val="90000"/>
              </a:lnSpc>
              <a:spcBef>
                <a:spcPts val="0"/>
              </a:spcBef>
              <a:spcAft>
                <a:spcPts val="0"/>
              </a:spcAft>
              <a:buClr>
                <a:srgbClr val="13294A"/>
              </a:buClr>
              <a:buSzPts val="2800"/>
              <a:buChar char="•"/>
            </a:pPr>
            <a:r>
              <a:rPr lang="en-US">
                <a:solidFill>
                  <a:srgbClr val="13294A"/>
                </a:solidFill>
                <a:latin typeface="Times New Roman"/>
                <a:ea typeface="Times New Roman"/>
                <a:cs typeface="Times New Roman"/>
                <a:sym typeface="Times New Roman"/>
              </a:rPr>
              <a:t>About “Honors” and “Distinction” in Sociology, is this the same as graduating with Latin honors from the College of LAS and the University? </a:t>
            </a:r>
            <a:r>
              <a:rPr lang="en-US" b="1" i="1">
                <a:solidFill>
                  <a:srgbClr val="13294A"/>
                </a:solidFill>
                <a:latin typeface="Times New Roman"/>
                <a:ea typeface="Times New Roman"/>
                <a:cs typeface="Times New Roman"/>
                <a:sym typeface="Times New Roman"/>
              </a:rPr>
              <a:t>No.</a:t>
            </a:r>
            <a:endParaRPr/>
          </a:p>
          <a:p>
            <a:pPr marL="685800" lvl="1" indent="-253365" algn="l" rtl="0">
              <a:lnSpc>
                <a:spcPct val="90000"/>
              </a:lnSpc>
              <a:spcBef>
                <a:spcPts val="500"/>
              </a:spcBef>
              <a:spcAft>
                <a:spcPts val="0"/>
              </a:spcAft>
              <a:buClr>
                <a:srgbClr val="13294A"/>
              </a:buClr>
              <a:buSzPts val="2600"/>
              <a:buChar char="•"/>
            </a:pPr>
            <a:r>
              <a:rPr lang="en-US" sz="2600" u="sng">
                <a:solidFill>
                  <a:srgbClr val="13294A"/>
                </a:solidFill>
                <a:latin typeface="Times New Roman"/>
                <a:ea typeface="Times New Roman"/>
                <a:cs typeface="Times New Roman"/>
                <a:sym typeface="Times New Roman"/>
                <a:hlinkClick r:id="rId3">
                  <a:extLst>
                    <a:ext uri="{A12FA001-AC4F-418D-AE19-62706E023703}">
                      <ahyp:hlinkClr xmlns:ahyp="http://schemas.microsoft.com/office/drawing/2018/hyperlinkcolor" val="tx"/>
                    </a:ext>
                  </a:extLst>
                </a:hlinkClick>
              </a:rPr>
              <a:t>See Graduating with Departmental Distinction for more details</a:t>
            </a:r>
            <a:r>
              <a:rPr lang="en-US" sz="2600">
                <a:solidFill>
                  <a:srgbClr val="13294A"/>
                </a:solidFill>
                <a:latin typeface="Times New Roman"/>
                <a:ea typeface="Times New Roman"/>
                <a:cs typeface="Times New Roman"/>
                <a:sym typeface="Times New Roman"/>
              </a:rPr>
              <a:t>.</a:t>
            </a:r>
            <a:endParaRPr sz="2600">
              <a:solidFill>
                <a:srgbClr val="13294A"/>
              </a:solidFill>
              <a:latin typeface="Times New Roman"/>
              <a:ea typeface="Times New Roman"/>
              <a:cs typeface="Times New Roman"/>
              <a:sym typeface="Times New Roman"/>
            </a:endParaRPr>
          </a:p>
          <a:p>
            <a:pPr marL="685800" lvl="0" indent="0" algn="l" rtl="0">
              <a:lnSpc>
                <a:spcPct val="90000"/>
              </a:lnSpc>
              <a:spcBef>
                <a:spcPts val="500"/>
              </a:spcBef>
              <a:spcAft>
                <a:spcPts val="0"/>
              </a:spcAft>
              <a:buNone/>
            </a:pPr>
            <a:endParaRPr sz="2600">
              <a:solidFill>
                <a:srgbClr val="13294A"/>
              </a:solidFill>
              <a:latin typeface="Times New Roman"/>
              <a:ea typeface="Times New Roman"/>
              <a:cs typeface="Times New Roman"/>
              <a:sym typeface="Times New Roman"/>
            </a:endParaRPr>
          </a:p>
          <a:p>
            <a:pPr marL="228600" lvl="0" indent="-292100" algn="l" rtl="0">
              <a:spcBef>
                <a:spcPts val="0"/>
              </a:spcBef>
              <a:spcAft>
                <a:spcPts val="0"/>
              </a:spcAft>
              <a:buClr>
                <a:srgbClr val="13294A"/>
              </a:buClr>
              <a:buSzPts val="2800"/>
              <a:buChar char="•"/>
            </a:pPr>
            <a:r>
              <a:rPr lang="en-US">
                <a:solidFill>
                  <a:srgbClr val="13294A"/>
                </a:solidFill>
                <a:latin typeface="Times New Roman"/>
                <a:ea typeface="Times New Roman"/>
                <a:cs typeface="Times New Roman"/>
                <a:sym typeface="Times New Roman"/>
              </a:rPr>
              <a:t>WHEN should I take the Capstone Experience? </a:t>
            </a:r>
            <a:r>
              <a:rPr lang="en-US" b="1" i="1">
                <a:solidFill>
                  <a:srgbClr val="13294A"/>
                </a:solidFill>
                <a:latin typeface="Times New Roman"/>
                <a:ea typeface="Times New Roman"/>
                <a:cs typeface="Times New Roman"/>
                <a:sym typeface="Times New Roman"/>
              </a:rPr>
              <a:t>SOC 450 and SOC 495  cannot be taken until you have taken the first 4 Core courses (SOC 100, 200, 280 or equivalent, and 380).  Most students take their Capstone experience either Spring of Junior year, Summer, Fall or Spring of Senior year.  SOC 400 cannot be taken until Junior or Senior Standing is achieved; SOC 100, 101 or 163 + 6 additional hrs of SOC have been completed.</a:t>
            </a:r>
            <a:endParaRPr/>
          </a:p>
          <a:p>
            <a:pPr marL="228600" lvl="0" indent="-191770" algn="l" rtl="0">
              <a:lnSpc>
                <a:spcPct val="90000"/>
              </a:lnSpc>
              <a:spcBef>
                <a:spcPts val="1000"/>
              </a:spcBef>
              <a:spcAft>
                <a:spcPts val="0"/>
              </a:spcAft>
              <a:buClr>
                <a:srgbClr val="13294A"/>
              </a:buClr>
              <a:buSzPts val="1800"/>
              <a:buFont typeface="Times New Roman"/>
              <a:buChar char="•"/>
            </a:pPr>
            <a:endParaRPr>
              <a:solidFill>
                <a:srgbClr val="13294A"/>
              </a:solidFill>
              <a:latin typeface="Times New Roman"/>
              <a:ea typeface="Times New Roman"/>
              <a:cs typeface="Times New Roman"/>
              <a:sym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13294A"/>
              </a:buClr>
              <a:buSzPts val="4400"/>
              <a:buFont typeface="Times New Roman"/>
              <a:buNone/>
            </a:pPr>
            <a:r>
              <a:rPr lang="en-US" b="1">
                <a:solidFill>
                  <a:srgbClr val="13294A"/>
                </a:solidFill>
                <a:latin typeface="Times New Roman"/>
                <a:ea typeface="Times New Roman"/>
                <a:cs typeface="Times New Roman"/>
                <a:sym typeface="Times New Roman"/>
              </a:rPr>
              <a:t>Frequently Asked Questions:</a:t>
            </a:r>
            <a:endParaRPr/>
          </a:p>
        </p:txBody>
      </p:sp>
      <p:sp>
        <p:nvSpPr>
          <p:cNvPr id="132" name="Google Shape;132;p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41934" algn="l" rtl="0">
              <a:lnSpc>
                <a:spcPct val="90000"/>
              </a:lnSpc>
              <a:spcBef>
                <a:spcPts val="1000"/>
              </a:spcBef>
              <a:spcAft>
                <a:spcPts val="0"/>
              </a:spcAft>
              <a:buClr>
                <a:srgbClr val="13294A"/>
              </a:buClr>
              <a:buSzPts val="2800"/>
              <a:buChar char="•"/>
            </a:pPr>
            <a:r>
              <a:rPr lang="en-US">
                <a:solidFill>
                  <a:srgbClr val="13294A"/>
                </a:solidFill>
                <a:latin typeface="Times New Roman"/>
                <a:ea typeface="Times New Roman"/>
                <a:cs typeface="Times New Roman"/>
                <a:sym typeface="Times New Roman"/>
              </a:rPr>
              <a:t>WHEN are SOC 450 and SOC 495 offered? </a:t>
            </a:r>
            <a:r>
              <a:rPr lang="en-US" b="1" i="1">
                <a:solidFill>
                  <a:srgbClr val="13294A"/>
                </a:solidFill>
                <a:latin typeface="Times New Roman"/>
                <a:ea typeface="Times New Roman"/>
                <a:cs typeface="Times New Roman"/>
                <a:sym typeface="Times New Roman"/>
              </a:rPr>
              <a:t>SOC 450 and SOC 495 are offered </a:t>
            </a:r>
            <a:r>
              <a:rPr lang="en-US" b="1" i="1" u="sng">
                <a:solidFill>
                  <a:srgbClr val="13294A"/>
                </a:solidFill>
                <a:latin typeface="Times New Roman"/>
                <a:ea typeface="Times New Roman"/>
                <a:cs typeface="Times New Roman"/>
                <a:sym typeface="Times New Roman"/>
              </a:rPr>
              <a:t>ONLY in the Spring Semester.  </a:t>
            </a:r>
            <a:r>
              <a:rPr lang="en-US" b="1" i="1">
                <a:solidFill>
                  <a:srgbClr val="13294A"/>
                </a:solidFill>
                <a:latin typeface="Times New Roman"/>
                <a:ea typeface="Times New Roman"/>
                <a:cs typeface="Times New Roman"/>
                <a:sym typeface="Times New Roman"/>
              </a:rPr>
              <a:t> If you do not take SOC 450 or 495 in a spring semester and plan to graduate in August or December, you will need to obtain and complete an approved SOC 400 Internship in order to fulfill the Capstone Experience requirement for graduation.</a:t>
            </a:r>
            <a:endParaRPr b="1">
              <a:solidFill>
                <a:srgbClr val="13294A"/>
              </a:solidFill>
              <a:latin typeface="Times New Roman"/>
              <a:ea typeface="Times New Roman"/>
              <a:cs typeface="Times New Roman"/>
              <a:sym typeface="Times New Roman"/>
            </a:endParaRPr>
          </a:p>
          <a:p>
            <a:pPr marL="228600" lvl="0" indent="-178435" algn="l" rtl="0">
              <a:lnSpc>
                <a:spcPct val="90000"/>
              </a:lnSpc>
              <a:spcBef>
                <a:spcPts val="1000"/>
              </a:spcBef>
              <a:spcAft>
                <a:spcPts val="0"/>
              </a:spcAft>
              <a:buClr>
                <a:srgbClr val="13294A"/>
              </a:buClr>
              <a:buSzPts val="1800"/>
              <a:buFont typeface="Times New Roman"/>
              <a:buChar char="•"/>
            </a:pPr>
            <a:r>
              <a:rPr lang="en-US">
                <a:solidFill>
                  <a:srgbClr val="13294A"/>
                </a:solidFill>
                <a:latin typeface="Times New Roman"/>
                <a:ea typeface="Times New Roman"/>
                <a:cs typeface="Times New Roman"/>
                <a:sym typeface="Times New Roman"/>
              </a:rPr>
              <a:t>How do I find an internship for SOC 400?</a:t>
            </a:r>
            <a:r>
              <a:rPr lang="en-US" b="1">
                <a:solidFill>
                  <a:srgbClr val="13294A"/>
                </a:solidFill>
                <a:latin typeface="Times New Roman"/>
                <a:ea typeface="Times New Roman"/>
                <a:cs typeface="Times New Roman"/>
                <a:sym typeface="Times New Roman"/>
              </a:rPr>
              <a:t> </a:t>
            </a:r>
            <a:r>
              <a:rPr lang="en-US" b="1" i="1">
                <a:solidFill>
                  <a:srgbClr val="13294A"/>
                </a:solidFill>
                <a:latin typeface="Times New Roman"/>
                <a:ea typeface="Times New Roman"/>
                <a:cs typeface="Times New Roman"/>
                <a:sym typeface="Times New Roman"/>
              </a:rPr>
              <a:t>There are many resources located on the department website under Internships and SOC 199: Career Development for SOC Majors also provides help.</a:t>
            </a:r>
            <a:endParaRPr b="1" i="1">
              <a:solidFill>
                <a:srgbClr val="13294A"/>
              </a:solidFill>
              <a:latin typeface="Times New Roman"/>
              <a:ea typeface="Times New Roman"/>
              <a:cs typeface="Times New Roman"/>
              <a:sym typeface="Times New Roman"/>
            </a:endParaRPr>
          </a:p>
          <a:p>
            <a:pPr marL="228600" lvl="0" indent="-178435" algn="l" rtl="0">
              <a:lnSpc>
                <a:spcPct val="90000"/>
              </a:lnSpc>
              <a:spcBef>
                <a:spcPts val="1000"/>
              </a:spcBef>
              <a:spcAft>
                <a:spcPts val="0"/>
              </a:spcAft>
              <a:buClr>
                <a:srgbClr val="13294A"/>
              </a:buClr>
              <a:buSzPts val="1800"/>
              <a:buFont typeface="Times New Roman"/>
              <a:buChar char="•"/>
            </a:pPr>
            <a:r>
              <a:rPr lang="en-US" b="1">
                <a:solidFill>
                  <a:srgbClr val="13294A"/>
                </a:solidFill>
                <a:latin typeface="Times New Roman"/>
                <a:ea typeface="Times New Roman"/>
                <a:cs typeface="Times New Roman"/>
                <a:sym typeface="Times New Roman"/>
              </a:rPr>
              <a:t>For further questions, see the Undergraduate Academic Advisor.</a:t>
            </a:r>
            <a:endParaRPr b="1">
              <a:solidFill>
                <a:srgbClr val="13294A"/>
              </a:solidFill>
              <a:latin typeface="Times New Roman"/>
              <a:ea typeface="Times New Roman"/>
              <a:cs typeface="Times New Roman"/>
              <a:sym typeface="Times New Roman"/>
            </a:endParaRPr>
          </a:p>
        </p:txBody>
      </p:sp>
      <p:sp>
        <p:nvSpPr>
          <p:cNvPr id="133" name="Google Shape;133;p9"/>
          <p:cNvSpPr txBox="1"/>
          <p:nvPr/>
        </p:nvSpPr>
        <p:spPr>
          <a:xfrm>
            <a:off x="5738050" y="4065025"/>
            <a:ext cx="7964100" cy="929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683</Words>
  <Application>Microsoft Office PowerPoint</Application>
  <PresentationFormat>Widescreen</PresentationFormat>
  <Paragraphs>41</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Times New Roman</vt:lpstr>
      <vt:lpstr>Office Theme</vt:lpstr>
      <vt:lpstr>UIUC Sociology Major</vt:lpstr>
      <vt:lpstr>There are 3 options for meeting the final of the 5 Core requirements for the Sociology Major:</vt:lpstr>
      <vt:lpstr>PowerPoint Presentation</vt:lpstr>
      <vt:lpstr>PowerPoint Presentation</vt:lpstr>
      <vt:lpstr>PowerPoint Presentation</vt:lpstr>
      <vt:lpstr>Frequently Asked Questions:</vt:lpstr>
      <vt:lpstr>Frequently Asked Questions:</vt:lpstr>
      <vt:lpstr>Frequently Asked Questions:</vt:lpstr>
      <vt:lpstr>Frequently Asked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UIUC Sociology Major</dc:title>
  <dc:creator>McNulty, Dawn</dc:creator>
  <cp:lastModifiedBy>McNulty, Dawn</cp:lastModifiedBy>
  <cp:revision>1</cp:revision>
  <dcterms:created xsi:type="dcterms:W3CDTF">2021-03-18T21:04:44Z</dcterms:created>
  <dcterms:modified xsi:type="dcterms:W3CDTF">2021-03-19T20:41:39Z</dcterms:modified>
</cp:coreProperties>
</file>